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44" r:id="rId2"/>
    <p:sldId id="620" r:id="rId3"/>
    <p:sldId id="636" r:id="rId4"/>
    <p:sldId id="637" r:id="rId5"/>
    <p:sldId id="638" r:id="rId6"/>
    <p:sldId id="639" r:id="rId7"/>
    <p:sldId id="640" r:id="rId8"/>
    <p:sldId id="643" r:id="rId9"/>
    <p:sldId id="641" r:id="rId10"/>
    <p:sldId id="645" r:id="rId11"/>
    <p:sldId id="644" r:id="rId12"/>
    <p:sldId id="647" r:id="rId13"/>
    <p:sldId id="646" r:id="rId14"/>
    <p:sldId id="648" r:id="rId15"/>
    <p:sldId id="649" r:id="rId16"/>
    <p:sldId id="650" r:id="rId17"/>
    <p:sldId id="651" r:id="rId18"/>
    <p:sldId id="5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A12"/>
    <a:srgbClr val="0033CC"/>
    <a:srgbClr val="4AFF0A"/>
    <a:srgbClr val="42FF08"/>
    <a:srgbClr val="68FF09"/>
    <a:srgbClr val="F7BE0D"/>
    <a:srgbClr val="EEE918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5" autoAdjust="0"/>
    <p:restoredTop sz="77019" autoAdjust="0"/>
  </p:normalViewPr>
  <p:slideViewPr>
    <p:cSldViewPr>
      <p:cViewPr varScale="1">
        <p:scale>
          <a:sx n="117" d="100"/>
          <a:sy n="117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C0FFF-E306-8F49-A2A4-02AA5FB6AC83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C8A0F-B238-DA4F-9958-E1AEB9F53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3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50D63-EC7C-4976-A9D0-162F3D939C4E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0A9A-2637-4F4B-B8F8-240F39B08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40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73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7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0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22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6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7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4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1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1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4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入大于出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上层较难发生拥塞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3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9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30A9A-2637-4F4B-B8F8-240F39B082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8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1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271329" y="1430708"/>
            <a:ext cx="8610600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64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6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8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9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0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GLOBECOM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HotNets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GLOBECOM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3AC99A5B-5B03-425B-9284-2F10A88898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7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200" kern="1200">
          <a:solidFill>
            <a:srgbClr val="3366FF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057400"/>
            <a:ext cx="9144000" cy="17526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Tx PFC</a:t>
            </a:r>
            <a:r>
              <a:rPr lang="zh-CN" altLang="en-US" sz="3600" dirty="0"/>
              <a:t> 产生原因分析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4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9"/>
    </mc:Choice>
    <mc:Fallback xmlns="">
      <p:transition xmlns:p14="http://schemas.microsoft.com/office/powerpoint/2010/main" spd="slow" advTm="189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跨</a:t>
            </a:r>
            <a:r>
              <a:rPr lang="en-US" altLang="zh-CN" dirty="0"/>
              <a:t>NUMA/Socket</a:t>
            </a:r>
            <a:r>
              <a:rPr lang="zh-CN" altLang="en-US" dirty="0"/>
              <a:t>延迟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086ED8-D19A-304F-AB02-EF52F9404C60}"/>
              </a:ext>
            </a:extLst>
          </p:cNvPr>
          <p:cNvSpPr txBox="1"/>
          <p:nvPr/>
        </p:nvSpPr>
        <p:spPr>
          <a:xfrm>
            <a:off x="159657" y="1741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346FCA94-F291-4849-8D80-EC1DA9B9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13558"/>
            <a:ext cx="7330966" cy="509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0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跨</a:t>
            </a:r>
            <a:r>
              <a:rPr lang="en-US" altLang="zh-CN" dirty="0"/>
              <a:t>NUMA/Socket</a:t>
            </a:r>
            <a:r>
              <a:rPr lang="zh-CN" altLang="en-US" dirty="0"/>
              <a:t>延迟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网卡和</a:t>
            </a:r>
            <a:r>
              <a:rPr lang="en" altLang="zh-CN" sz="2400" dirty="0"/>
              <a:t>mem</a:t>
            </a:r>
            <a:r>
              <a:rPr lang="zh-CN" altLang="en-US" sz="2400" dirty="0"/>
              <a:t>不在同一个</a:t>
            </a:r>
            <a:r>
              <a:rPr lang="en" altLang="zh-CN" sz="2400" dirty="0"/>
              <a:t>NUMA/Socket</a:t>
            </a:r>
            <a:r>
              <a:rPr lang="zh-CN" altLang="en-US" sz="2400" dirty="0"/>
              <a:t>，延迟较高，导致网卡</a:t>
            </a:r>
            <a:r>
              <a:rPr lang="en-US" altLang="zh-CN" sz="2400" dirty="0"/>
              <a:t>buffer</a:t>
            </a:r>
            <a:r>
              <a:rPr lang="zh-CN" altLang="en-US" sz="2400" dirty="0"/>
              <a:t>堆积，触发</a:t>
            </a:r>
            <a:r>
              <a:rPr lang="en-US" altLang="zh-CN" sz="2400" dirty="0"/>
              <a:t>Tx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endParaRPr lang="zh-CN" altLang="en-US" sz="2400" dirty="0"/>
          </a:p>
          <a:p>
            <a:r>
              <a:rPr lang="en" altLang="zh-CN" sz="2400" dirty="0"/>
              <a:t>GDR </a:t>
            </a:r>
            <a:r>
              <a:rPr lang="en-US" altLang="zh-CN" sz="2400" dirty="0"/>
              <a:t>(GPU</a:t>
            </a:r>
            <a:r>
              <a:rPr lang="zh-CN" altLang="en-US" sz="2400" dirty="0"/>
              <a:t> </a:t>
            </a:r>
            <a:r>
              <a:rPr lang="en-US" altLang="zh-CN" sz="2400" dirty="0"/>
              <a:t>Direct</a:t>
            </a:r>
            <a:r>
              <a:rPr lang="zh-CN" altLang="en-US" sz="2400" dirty="0"/>
              <a:t> </a:t>
            </a:r>
            <a:r>
              <a:rPr lang="en-US" altLang="zh-CN" sz="2400" dirty="0"/>
              <a:t>RDMA)</a:t>
            </a:r>
            <a:r>
              <a:rPr lang="zh-CN" altLang="en-US" sz="2400" dirty="0"/>
              <a:t>同理</a:t>
            </a:r>
            <a:endParaRPr lang="en" altLang="zh-CN" sz="2400" dirty="0"/>
          </a:p>
          <a:p>
            <a:pPr>
              <a:spcBef>
                <a:spcPts val="1200"/>
              </a:spcBef>
            </a:pPr>
            <a:endParaRPr lang="en-US" altLang="zh-CN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8DF4D8-8B47-B04B-82E0-9697D2DB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3" y="1475091"/>
            <a:ext cx="9146473" cy="37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24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altLang="zh-CN" dirty="0"/>
            </a:b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miss</a:t>
            </a:r>
            <a:r>
              <a:rPr lang="zh-CN" altLang="en-US" dirty="0"/>
              <a:t>延迟</a:t>
            </a:r>
            <a:br>
              <a:rPr lang="en" altLang="zh-CN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8011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" sz="2000" dirty="0"/>
              <a:t>网卡</a:t>
            </a:r>
            <a:r>
              <a:rPr lang="en-US" altLang="zh-CN" sz="2000" dirty="0"/>
              <a:t>NIC</a:t>
            </a:r>
            <a:r>
              <a:rPr lang="zh-CN" altLang="en-US" sz="2000" dirty="0"/>
              <a:t> </a:t>
            </a:r>
            <a:r>
              <a:rPr lang="en-US" altLang="zh-CN" sz="2000" dirty="0"/>
              <a:t>Cache</a:t>
            </a:r>
            <a:r>
              <a:rPr lang="zh-CN" altLang="en-US" sz="2000" dirty="0"/>
              <a:t>存储</a:t>
            </a:r>
            <a:r>
              <a:rPr lang="en-US" altLang="zh-CN" sz="2000" dirty="0"/>
              <a:t>QP</a:t>
            </a:r>
            <a:r>
              <a:rPr lang="zh-CN" altLang="en-US" sz="2000" dirty="0"/>
              <a:t>相关地址，如虚拟和物理地址的转换，</a:t>
            </a:r>
            <a:r>
              <a:rPr lang="zh-CN" altLang="en" sz="2000" dirty="0"/>
              <a:t>但是</a:t>
            </a:r>
            <a:r>
              <a:rPr lang="zh-CN" altLang="en-US" sz="2000" dirty="0"/>
              <a:t>硬件空间有限，</a:t>
            </a:r>
            <a:r>
              <a:rPr lang="en-US" altLang="zh-CN" sz="2000" dirty="0"/>
              <a:t>QP</a:t>
            </a:r>
            <a:r>
              <a:rPr lang="zh-CN" altLang="en-US" sz="2000" dirty="0"/>
              <a:t>数量较多会触发</a:t>
            </a:r>
            <a:r>
              <a:rPr lang="en-US" altLang="zh-CN" sz="2000" dirty="0"/>
              <a:t>Cache</a:t>
            </a:r>
            <a:r>
              <a:rPr lang="zh-CN" altLang="en-US" sz="2000" dirty="0"/>
              <a:t> </a:t>
            </a:r>
            <a:r>
              <a:rPr lang="en-US" altLang="zh-CN" sz="2000" dirty="0"/>
              <a:t>miss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需要向内存查询地址等信息，带来延迟，触发</a:t>
            </a:r>
            <a:r>
              <a:rPr lang="en-US" altLang="zh-CN" sz="2000" dirty="0"/>
              <a:t>Tx</a:t>
            </a:r>
            <a:r>
              <a:rPr lang="zh-CN" altLang="en-US" sz="2000" dirty="0"/>
              <a:t> </a:t>
            </a:r>
            <a:r>
              <a:rPr lang="en-US" altLang="zh-CN" sz="2000" dirty="0"/>
              <a:t>PFC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8DF4D8-8B47-B04B-82E0-9697D2DB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3" y="1475091"/>
            <a:ext cx="9146473" cy="37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79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altLang="zh-CN" dirty="0"/>
            </a:br>
            <a:r>
              <a:rPr lang="en" altLang="zh-CN" dirty="0"/>
              <a:t>PCIe</a:t>
            </a:r>
            <a:r>
              <a:rPr lang="zh-CN" altLang="en" dirty="0"/>
              <a:t>总线</a:t>
            </a:r>
            <a:r>
              <a:rPr lang="zh-CN" altLang="en-US" dirty="0"/>
              <a:t>拥塞</a:t>
            </a:r>
            <a:br>
              <a:rPr lang="en" altLang="zh-CN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400" dirty="0"/>
              <a:t>PCIe</a:t>
            </a:r>
            <a:r>
              <a:rPr lang="zh-CN" altLang="en" sz="2400" dirty="0"/>
              <a:t>总线</a:t>
            </a:r>
            <a:r>
              <a:rPr lang="zh-CN" altLang="en-US" sz="2400" dirty="0"/>
              <a:t>可用带宽 </a:t>
            </a:r>
            <a:r>
              <a:rPr lang="en-US" altLang="zh-CN" sz="2400" dirty="0"/>
              <a:t>&lt; </a:t>
            </a:r>
            <a:r>
              <a:rPr lang="zh-CN" altLang="en-US" sz="2400" dirty="0"/>
              <a:t>网卡接收速率可导致网卡</a:t>
            </a:r>
            <a:r>
              <a:rPr lang="en-US" altLang="zh-CN" sz="2400" dirty="0"/>
              <a:t>Recv</a:t>
            </a:r>
            <a:r>
              <a:rPr lang="zh-CN" altLang="en-US" sz="2400" dirty="0"/>
              <a:t> </a:t>
            </a:r>
            <a:r>
              <a:rPr lang="en-US" altLang="zh-CN" sz="2400" dirty="0" err="1"/>
              <a:t>Buf</a:t>
            </a:r>
            <a:r>
              <a:rPr lang="zh-CN" altLang="en-US" sz="2400" dirty="0"/>
              <a:t>堆积，触发</a:t>
            </a:r>
            <a:r>
              <a:rPr lang="en-US" altLang="zh-CN" sz="2400" dirty="0"/>
              <a:t>Tx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endParaRPr lang="en" altLang="zh-CN" sz="2400" dirty="0"/>
          </a:p>
          <a:p>
            <a:pPr>
              <a:spcBef>
                <a:spcPts val="1200"/>
              </a:spcBef>
            </a:pPr>
            <a:r>
              <a:rPr lang="zh-CN" altLang="en-US" sz="2400" dirty="0"/>
              <a:t>随着网卡速率的提升，</a:t>
            </a:r>
            <a:r>
              <a:rPr lang="en-US" altLang="zh-CN" sz="2400" dirty="0"/>
              <a:t>PCIe</a:t>
            </a:r>
            <a:r>
              <a:rPr lang="zh-CN" altLang="en-US" sz="2400" dirty="0"/>
              <a:t>冗余带宽越来越小</a:t>
            </a:r>
            <a:endParaRPr lang="en-US" altLang="zh-CN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8DF4D8-8B47-B04B-82E0-9697D2DB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3" y="1475091"/>
            <a:ext cx="9146473" cy="37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0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altLang="zh-CN" dirty="0"/>
            </a:br>
            <a:r>
              <a:rPr lang="en" altLang="zh-CN" dirty="0"/>
              <a:t>Multi</a:t>
            </a:r>
            <a:r>
              <a:rPr lang="en-US" altLang="zh-CN" dirty="0"/>
              <a:t>-</a:t>
            </a:r>
            <a:r>
              <a:rPr lang="en" altLang="zh-CN" dirty="0"/>
              <a:t>Host</a:t>
            </a:r>
            <a:r>
              <a:rPr lang="zh-CN" altLang="en" dirty="0"/>
              <a:t>网卡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A0B3698D-526B-E042-BFFE-B0F0F811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96720"/>
            <a:ext cx="6324600" cy="48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17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altLang="zh-CN" dirty="0"/>
            </a:br>
            <a:r>
              <a:rPr lang="en" altLang="zh-CN" dirty="0"/>
              <a:t>Multi</a:t>
            </a:r>
            <a:r>
              <a:rPr lang="en-US" altLang="zh-CN" dirty="0"/>
              <a:t>-</a:t>
            </a:r>
            <a:r>
              <a:rPr lang="en" altLang="zh-CN" dirty="0"/>
              <a:t>Host</a:t>
            </a:r>
            <a:r>
              <a:rPr lang="zh-CN" altLang="en" dirty="0"/>
              <a:t>网卡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12289" name="Picture 1">
            <a:extLst>
              <a:ext uri="{FF2B5EF4-FFF2-40B4-BE49-F238E27FC236}">
                <a16:creationId xmlns:a16="http://schemas.microsoft.com/office/drawing/2014/main" id="{BA472A96-6C92-0341-9500-7B1BE200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2" y="1696720"/>
            <a:ext cx="6477000" cy="469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2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altLang="zh-CN" dirty="0"/>
            </a:br>
            <a:r>
              <a:rPr lang="en" altLang="zh-CN" dirty="0"/>
              <a:t>Multi</a:t>
            </a:r>
            <a:r>
              <a:rPr lang="en-US" altLang="zh-CN" dirty="0"/>
              <a:t>-</a:t>
            </a:r>
            <a:r>
              <a:rPr lang="en" altLang="zh-CN" dirty="0"/>
              <a:t>Host</a:t>
            </a:r>
            <a:r>
              <a:rPr lang="zh-CN" altLang="en" dirty="0"/>
              <a:t>网卡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1744F-B0BC-6A49-AAAB-F1FBDCAE4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013268"/>
            <a:ext cx="6680200" cy="406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3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altLang="zh-CN" dirty="0"/>
            </a:br>
            <a:r>
              <a:rPr lang="en" altLang="zh-CN" dirty="0"/>
              <a:t>Multi</a:t>
            </a:r>
            <a:r>
              <a:rPr lang="en-US" altLang="zh-CN" dirty="0"/>
              <a:t>-</a:t>
            </a:r>
            <a:r>
              <a:rPr lang="en" altLang="zh-CN" dirty="0"/>
              <a:t>Host</a:t>
            </a:r>
            <a:r>
              <a:rPr lang="zh-CN" altLang="en" dirty="0"/>
              <a:t>网卡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35E0F-D894-5046-A908-571AEB0A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866" y="1948137"/>
            <a:ext cx="6038850" cy="4635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7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438400" y="2492375"/>
            <a:ext cx="4267200" cy="1470025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054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8"/>
    </mc:Choice>
    <mc:Fallback xmlns="">
      <p:transition xmlns:p14="http://schemas.microsoft.com/office/powerpoint/2010/main" spd="slow" advTm="41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Priority-based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48895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2400" dirty="0"/>
              <a:t>PFC</a:t>
            </a:r>
            <a:r>
              <a:rPr lang="zh-CN" altLang="en-US" sz="2400" dirty="0"/>
              <a:t>触发在</a:t>
            </a:r>
            <a:r>
              <a:rPr lang="zh-CN" altLang="en-US" sz="2400" dirty="0">
                <a:solidFill>
                  <a:srgbClr val="C00000"/>
                </a:solidFill>
              </a:rPr>
              <a:t>入队列</a:t>
            </a:r>
            <a:r>
              <a:rPr lang="zh-CN" altLang="en-US" sz="2400" dirty="0"/>
              <a:t>处，超过</a:t>
            </a:r>
            <a:r>
              <a:rPr lang="en-US" altLang="zh-CN" sz="2400" dirty="0"/>
              <a:t>XOFF</a:t>
            </a:r>
            <a:r>
              <a:rPr lang="zh-CN" altLang="en-US" sz="2400" dirty="0"/>
              <a:t>发送</a:t>
            </a:r>
            <a:r>
              <a:rPr lang="en-US" altLang="zh-CN" sz="2400" dirty="0"/>
              <a:t>Pause</a:t>
            </a:r>
            <a:r>
              <a:rPr lang="zh-CN" altLang="en-US" sz="2400" dirty="0"/>
              <a:t> </a:t>
            </a:r>
            <a:r>
              <a:rPr lang="en-US" altLang="zh-CN" sz="2400" dirty="0"/>
              <a:t>frame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低于</a:t>
            </a:r>
            <a:r>
              <a:rPr lang="en-US" altLang="zh-CN" sz="2400" dirty="0"/>
              <a:t>XON</a:t>
            </a:r>
            <a:r>
              <a:rPr lang="zh-CN" altLang="en-US" sz="2400" dirty="0"/>
              <a:t>后发送</a:t>
            </a:r>
            <a:r>
              <a:rPr lang="en-US" altLang="zh-CN" sz="2400" dirty="0"/>
              <a:t>Resume</a:t>
            </a:r>
            <a:r>
              <a:rPr lang="zh-CN" altLang="en-US" sz="2400" dirty="0"/>
              <a:t> </a:t>
            </a:r>
            <a:r>
              <a:rPr lang="en-US" altLang="zh-CN" sz="2400" dirty="0"/>
              <a:t>frame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A11688-7644-3A48-9112-CE2A86D5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43" y="1962561"/>
            <a:ext cx="8153400" cy="2647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Priority-based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F2A48F-A737-7E44-ADFF-6D10E44D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61" y="1869826"/>
            <a:ext cx="7578077" cy="44865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168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Priority-based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2400" dirty="0"/>
              <a:t>PFC</a:t>
            </a:r>
            <a:r>
              <a:rPr lang="zh-CN" altLang="en-US" sz="2400" dirty="0"/>
              <a:t>的触发标志着产生了严重的拥塞</a:t>
            </a:r>
            <a:endParaRPr lang="en-US" altLang="zh-CN" sz="2400" dirty="0"/>
          </a:p>
          <a:p>
            <a:pPr>
              <a:spcBef>
                <a:spcPts val="1200"/>
              </a:spcBef>
            </a:pPr>
            <a:r>
              <a:rPr lang="zh-CN" altLang="en-US" sz="2400" dirty="0"/>
              <a:t>在数据中心中通常发生在</a:t>
            </a:r>
            <a:r>
              <a:rPr lang="en-US" altLang="zh-CN" sz="2400" dirty="0"/>
              <a:t>Tor</a:t>
            </a:r>
            <a:r>
              <a:rPr lang="zh-CN" altLang="en-US" sz="2400" dirty="0"/>
              <a:t>交换机</a:t>
            </a:r>
            <a:endParaRPr lang="en-US" altLang="zh-CN" sz="2400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94AEB59-A90A-C642-A60D-F4E22CFE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459346"/>
            <a:ext cx="6384667" cy="37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989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Priority-based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zh-CN" altLang="en-US" sz="2400" dirty="0"/>
              <a:t>入方向</a:t>
            </a:r>
            <a:r>
              <a:rPr lang="en-US" altLang="zh-CN" sz="2400" dirty="0"/>
              <a:t>Incast</a:t>
            </a:r>
            <a:r>
              <a:rPr lang="zh-CN" altLang="en-US" sz="2400" dirty="0"/>
              <a:t>，导致</a:t>
            </a:r>
            <a:r>
              <a:rPr lang="en-US" altLang="zh-CN" sz="2400" dirty="0"/>
              <a:t>buffer</a:t>
            </a:r>
            <a:r>
              <a:rPr lang="zh-CN" altLang="en-US" sz="2400" dirty="0"/>
              <a:t>堆积，产生</a:t>
            </a:r>
            <a:r>
              <a:rPr lang="en-US" altLang="zh-CN" sz="2400" dirty="0"/>
              <a:t>PFC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出方向由于</a:t>
            </a:r>
            <a:r>
              <a:rPr lang="en-US" altLang="zh-CN" sz="2400" dirty="0"/>
              <a:t>Tor</a:t>
            </a:r>
            <a:r>
              <a:rPr lang="zh-CN" altLang="en-US" sz="2400" dirty="0"/>
              <a:t>存在冗余，或者存在</a:t>
            </a:r>
            <a:r>
              <a:rPr lang="en-US" altLang="zh-CN" sz="2400" dirty="0"/>
              <a:t>Hash</a:t>
            </a:r>
            <a:r>
              <a:rPr lang="zh-CN" altLang="en-US" sz="2400" dirty="0"/>
              <a:t> </a:t>
            </a:r>
            <a:r>
              <a:rPr lang="en-US" altLang="zh-CN" sz="2400" dirty="0"/>
              <a:t>Collision</a:t>
            </a:r>
          </a:p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rgbClr val="BD0A12"/>
                </a:solidFill>
              </a:rPr>
              <a:t>入大于出</a:t>
            </a:r>
            <a:endParaRPr lang="en-US" altLang="zh-CN" sz="2400" dirty="0">
              <a:solidFill>
                <a:srgbClr val="BD0A12"/>
              </a:solidFill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3FB0E88A-287C-7F4D-9624-F52B07BAE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8920"/>
            <a:ext cx="7842215" cy="34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53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Tx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2900" y="53467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2400" dirty="0"/>
              <a:t>Tx/Rx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r>
              <a:rPr lang="zh-CN" altLang="en-US" sz="2400" dirty="0"/>
              <a:t>是针对于网卡来定义的，</a:t>
            </a:r>
            <a:r>
              <a:rPr lang="en-US" altLang="zh-CN" sz="2400" dirty="0"/>
              <a:t>Rx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r>
              <a:rPr lang="zh-CN" altLang="en-US" sz="2400" dirty="0"/>
              <a:t>由交换机产生</a:t>
            </a:r>
            <a:endParaRPr lang="en-US" altLang="zh-CN" sz="2400" dirty="0"/>
          </a:p>
          <a:p>
            <a:pPr>
              <a:spcBef>
                <a:spcPts val="1200"/>
              </a:spcBef>
            </a:pPr>
            <a:r>
              <a:rPr lang="en-US" altLang="zh-CN" sz="2400" dirty="0"/>
              <a:t>Tx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r>
              <a:rPr lang="zh-CN" altLang="en-US" sz="2400" dirty="0"/>
              <a:t>由网卡产生，表示网卡收不过来，</a:t>
            </a:r>
            <a:r>
              <a:rPr lang="en-US" altLang="zh-CN" sz="2400" dirty="0"/>
              <a:t>Recv</a:t>
            </a:r>
            <a:r>
              <a:rPr lang="zh-CN" altLang="en-US" sz="2400" dirty="0"/>
              <a:t> </a:t>
            </a:r>
            <a:r>
              <a:rPr lang="en-US" altLang="zh-CN" sz="2400" dirty="0"/>
              <a:t>buffer</a:t>
            </a:r>
            <a:r>
              <a:rPr lang="zh-CN" altLang="en-US" sz="2400" dirty="0"/>
              <a:t>被打爆</a:t>
            </a:r>
            <a:endParaRPr lang="en-US" altLang="zh-CN" sz="2400" dirty="0"/>
          </a:p>
          <a:p>
            <a:pPr>
              <a:spcBef>
                <a:spcPts val="1200"/>
              </a:spcBef>
            </a:pPr>
            <a:endParaRPr lang="en-US" altLang="zh-CN" sz="2400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CE23B931-CF95-2048-9F0B-9F202527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589386"/>
            <a:ext cx="5067300" cy="36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87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Tx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0371" y="16002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80"/>
              </a:lnSpc>
              <a:spcBef>
                <a:spcPts val="1200"/>
              </a:spcBef>
            </a:pPr>
            <a:r>
              <a:rPr lang="zh-CN" altLang="en-US" sz="2400" dirty="0"/>
              <a:t>网卡接收速率和交换机速率相同，理论上不应产生拥塞，之前工作中提到的</a:t>
            </a:r>
            <a:r>
              <a:rPr lang="en-US" altLang="zh-CN" sz="2400" dirty="0"/>
              <a:t>Tx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r>
              <a:rPr lang="zh-CN" altLang="en-US" sz="2400" dirty="0"/>
              <a:t>通常由主机侧故障导致，重启主机后通常能够恢复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buNone/>
            </a:pPr>
            <a:endParaRPr lang="zh-CN" altLang="en-US" sz="2400" dirty="0"/>
          </a:p>
          <a:p>
            <a:pPr>
              <a:lnSpc>
                <a:spcPts val="3280"/>
              </a:lnSpc>
            </a:pPr>
            <a:r>
              <a:rPr lang="zh-CN" altLang="en-US" sz="2400" dirty="0"/>
              <a:t>随着网卡速率的提升</a:t>
            </a:r>
            <a:r>
              <a:rPr lang="en-US" altLang="zh-CN" sz="2400" dirty="0"/>
              <a:t> (100G/200G)</a:t>
            </a:r>
            <a:r>
              <a:rPr lang="zh-CN" altLang="en-US" sz="2400" dirty="0"/>
              <a:t>，主机</a:t>
            </a:r>
            <a:r>
              <a:rPr lang="en" altLang="zh-CN" sz="2400" dirty="0"/>
              <a:t>PCIe Topo</a:t>
            </a:r>
            <a:r>
              <a:rPr lang="zh-CN" altLang="en-US" sz="2400" dirty="0"/>
              <a:t>也变得复杂，</a:t>
            </a:r>
            <a:r>
              <a:rPr lang="en-US" altLang="zh-CN" sz="2400" dirty="0"/>
              <a:t>Tx</a:t>
            </a:r>
            <a:r>
              <a:rPr lang="zh-CN" altLang="en-US" sz="2400" dirty="0"/>
              <a:t> </a:t>
            </a:r>
            <a:r>
              <a:rPr lang="en-US" altLang="zh-CN" sz="2400" dirty="0"/>
              <a:t>PFC</a:t>
            </a:r>
            <a:r>
              <a:rPr lang="zh-CN" altLang="en-US" sz="2400" dirty="0"/>
              <a:t>变成了一种常见的情况</a:t>
            </a:r>
          </a:p>
          <a:p>
            <a:pPr marL="0" indent="0">
              <a:buNone/>
            </a:pPr>
            <a:endParaRPr lang="en" altLang="zh-CN" sz="2400" dirty="0"/>
          </a:p>
          <a:p>
            <a:pPr>
              <a:lnSpc>
                <a:spcPts val="3280"/>
              </a:lnSpc>
            </a:pPr>
            <a:r>
              <a:rPr lang="en" altLang="zh-CN" sz="2400" dirty="0"/>
              <a:t>Tx PFC</a:t>
            </a:r>
            <a:r>
              <a:rPr lang="zh-CN" altLang="en-US" sz="2400" dirty="0"/>
              <a:t>由于发生位置在末端的网卡处，</a:t>
            </a:r>
            <a:r>
              <a:rPr lang="zh-CN" altLang="en-US" sz="2400" dirty="0">
                <a:solidFill>
                  <a:srgbClr val="C00000"/>
                </a:solidFill>
              </a:rPr>
              <a:t>更容易导致</a:t>
            </a:r>
            <a:r>
              <a:rPr lang="en" altLang="zh-CN" sz="2400" dirty="0">
                <a:solidFill>
                  <a:srgbClr val="C00000"/>
                </a:solidFill>
              </a:rPr>
              <a:t>PFC storm</a:t>
            </a:r>
            <a:r>
              <a:rPr lang="zh-CN" altLang="en" sz="2400" dirty="0"/>
              <a:t>，</a:t>
            </a:r>
            <a:r>
              <a:rPr lang="zh-CN" altLang="en-US" sz="2400" dirty="0"/>
              <a:t>因而可能造成更严重的性能损失</a:t>
            </a:r>
          </a:p>
          <a:p>
            <a:pPr>
              <a:spcBef>
                <a:spcPts val="1200"/>
              </a:spcBef>
            </a:pPr>
            <a:endParaRPr lang="en-US" altLang="zh-CN" sz="2400" dirty="0"/>
          </a:p>
          <a:p>
            <a:pPr>
              <a:spcBef>
                <a:spcPts val="1200"/>
              </a:spcBef>
            </a:pP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9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Tx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产生场景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0371" y="1600200"/>
            <a:ext cx="8458200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zh-CN" altLang="en-US" sz="2400" dirty="0"/>
              <a:t>跨</a:t>
            </a:r>
            <a:r>
              <a:rPr lang="en-US" altLang="zh-CN" sz="2400" dirty="0"/>
              <a:t>NUMA/Socket</a:t>
            </a:r>
            <a:r>
              <a:rPr lang="zh-CN" altLang="en-US" sz="2400" dirty="0"/>
              <a:t>延迟</a:t>
            </a:r>
            <a:endParaRPr lang="en-US" altLang="zh-CN" sz="2400" dirty="0"/>
          </a:p>
          <a:p>
            <a:pPr marL="0" indent="0">
              <a:buNone/>
            </a:pPr>
            <a:endParaRPr lang="en" altLang="zh-CN" sz="2400" dirty="0"/>
          </a:p>
          <a:p>
            <a:r>
              <a:rPr lang="en" altLang="zh-CN" sz="2400" dirty="0"/>
              <a:t>Cache</a:t>
            </a:r>
            <a:r>
              <a:rPr lang="zh-CN" altLang="en-US" sz="2400" dirty="0"/>
              <a:t> </a:t>
            </a:r>
            <a:r>
              <a:rPr lang="en-US" altLang="zh-CN" sz="2400" dirty="0"/>
              <a:t>miss</a:t>
            </a:r>
            <a:r>
              <a:rPr lang="zh-CN" altLang="en-US" sz="2400" dirty="0"/>
              <a:t> 延迟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" altLang="zh-CN" sz="2400" dirty="0"/>
              <a:t>PCIe</a:t>
            </a:r>
            <a:r>
              <a:rPr lang="zh-CN" altLang="en" sz="2400" dirty="0"/>
              <a:t>总线</a:t>
            </a:r>
            <a:r>
              <a:rPr lang="zh-CN" altLang="en-US" sz="2400" dirty="0"/>
              <a:t>拥塞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Multihost</a:t>
            </a:r>
            <a:r>
              <a:rPr lang="zh-CN" altLang="en-US" sz="2400" dirty="0"/>
              <a:t>网卡场景</a:t>
            </a:r>
            <a:endParaRPr lang="en" altLang="zh-CN" sz="2400" dirty="0"/>
          </a:p>
          <a:p>
            <a:endParaRPr lang="en" altLang="zh-CN" sz="2400" dirty="0"/>
          </a:p>
          <a:p>
            <a:pPr>
              <a:spcBef>
                <a:spcPts val="1200"/>
              </a:spcBef>
            </a:pPr>
            <a:endParaRPr lang="en-US" altLang="zh-CN" sz="2400" dirty="0"/>
          </a:p>
          <a:p>
            <a:pPr>
              <a:spcBef>
                <a:spcPts val="1200"/>
              </a:spcBef>
            </a:pP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4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跨</a:t>
            </a:r>
            <a:r>
              <a:rPr lang="en-US" altLang="zh-CN" dirty="0"/>
              <a:t>NUMA/Socket</a:t>
            </a:r>
            <a:r>
              <a:rPr lang="zh-CN" altLang="en-US" dirty="0"/>
              <a:t>延迟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9A5B-5B03-425B-9284-2F10A88898BE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352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2" name="Content Placeholder 2"/>
          <p:cNvSpPr txBox="1">
            <a:spLocks/>
          </p:cNvSpPr>
          <p:nvPr/>
        </p:nvSpPr>
        <p:spPr>
          <a:xfrm>
            <a:off x="342900" y="1696720"/>
            <a:ext cx="8458200" cy="4659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808021" y="1752600"/>
            <a:ext cx="4176322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80"/>
              </a:lnSpc>
              <a:spcBef>
                <a:spcPts val="1200"/>
              </a:spcBef>
            </a:pPr>
            <a:r>
              <a:rPr lang="en-US" altLang="zh-CN" sz="2400" dirty="0"/>
              <a:t>UMA</a:t>
            </a:r>
            <a:r>
              <a:rPr lang="zh-CN" altLang="en-US" sz="2400" dirty="0"/>
              <a:t>：</a:t>
            </a:r>
            <a:r>
              <a:rPr lang="en-US" altLang="zh-CN" sz="2400" dirty="0"/>
              <a:t>Uniform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Access</a:t>
            </a:r>
            <a:r>
              <a:rPr lang="zh-CN" altLang="en-US" sz="2400" dirty="0"/>
              <a:t> 每个处理器访问内存的</a:t>
            </a:r>
            <a:r>
              <a:rPr lang="zh-CN" altLang="en-US" sz="2400" dirty="0">
                <a:solidFill>
                  <a:srgbClr val="3366FF"/>
                </a:solidFill>
              </a:rPr>
              <a:t>时间一致</a:t>
            </a:r>
            <a:r>
              <a:rPr lang="zh-CN" altLang="en-US" sz="2400" dirty="0"/>
              <a:t>；但通过一条总线</a:t>
            </a:r>
            <a:r>
              <a:rPr lang="zh-CN" altLang="en-US" sz="2400" dirty="0">
                <a:solidFill>
                  <a:srgbClr val="C00000"/>
                </a:solidFill>
              </a:rPr>
              <a:t>访问延迟较大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>
              <a:lnSpc>
                <a:spcPts val="3680"/>
              </a:lnSpc>
              <a:spcBef>
                <a:spcPts val="1200"/>
              </a:spcBef>
            </a:pPr>
            <a:r>
              <a:rPr lang="en-US" altLang="zh-CN" sz="2400" dirty="0"/>
              <a:t>NUMA</a:t>
            </a:r>
            <a:r>
              <a:rPr lang="zh-CN" altLang="en-US" sz="2400" dirty="0"/>
              <a:t>：</a:t>
            </a:r>
            <a:r>
              <a:rPr lang="en-US" altLang="zh-CN" sz="2400" dirty="0"/>
              <a:t>Non-Uniform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Access</a:t>
            </a:r>
            <a:r>
              <a:rPr lang="zh-CN" altLang="en-US" sz="2400" dirty="0"/>
              <a:t>非一致性内存访问，</a:t>
            </a:r>
            <a:r>
              <a:rPr lang="zh-CN" altLang="en-US" sz="2400" dirty="0">
                <a:solidFill>
                  <a:srgbClr val="0033CC"/>
                </a:solidFill>
              </a:rPr>
              <a:t>访问本地内存</a:t>
            </a:r>
            <a:r>
              <a:rPr lang="zh-CN" altLang="en-US" sz="2400" dirty="0">
                <a:solidFill>
                  <a:srgbClr val="3366FF"/>
                </a:solidFill>
              </a:rPr>
              <a:t>速率较快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访问远端内存延迟较大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086ED8-D19A-304F-AB02-EF52F9404C60}"/>
              </a:ext>
            </a:extLst>
          </p:cNvPr>
          <p:cNvSpPr txBox="1"/>
          <p:nvPr/>
        </p:nvSpPr>
        <p:spPr>
          <a:xfrm>
            <a:off x="159657" y="1741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490036B9-7DB3-B846-B66E-644B8B889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2" y="2041514"/>
            <a:ext cx="4624778" cy="35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2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13"/>
    </mc:Choice>
    <mc:Fallback xmlns="">
      <p:transition xmlns:p14="http://schemas.microsoft.com/office/powerpoint/2010/main" spd="slow" advTm="7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4.7|10.7|3.9|9.7|2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45681</TotalTime>
  <Words>461</Words>
  <Application>Microsoft Macintosh PowerPoint</Application>
  <PresentationFormat>全屏显示(4:3)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Office Theme</vt:lpstr>
      <vt:lpstr>Tx PFC 产生原因分析</vt:lpstr>
      <vt:lpstr>Priority-based Flow Control</vt:lpstr>
      <vt:lpstr>Priority-based Flow Control</vt:lpstr>
      <vt:lpstr>Priority-based Flow Control</vt:lpstr>
      <vt:lpstr>Priority-based Flow Control</vt:lpstr>
      <vt:lpstr>Tx PFC</vt:lpstr>
      <vt:lpstr>Tx PFC</vt:lpstr>
      <vt:lpstr>Tx PFC产生场景</vt:lpstr>
      <vt:lpstr>跨NUMA/Socket延迟</vt:lpstr>
      <vt:lpstr>跨NUMA/Socket延迟</vt:lpstr>
      <vt:lpstr>跨NUMA/Socket延迟</vt:lpstr>
      <vt:lpstr> Cache miss延迟 </vt:lpstr>
      <vt:lpstr> PCIe总线拥塞 </vt:lpstr>
      <vt:lpstr> Multi-Host网卡</vt:lpstr>
      <vt:lpstr> Multi-Host网卡</vt:lpstr>
      <vt:lpstr> Multi-Host网卡</vt:lpstr>
      <vt:lpstr> Multi-Host网卡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刘克非</cp:lastModifiedBy>
  <cp:revision>3324</cp:revision>
  <dcterms:created xsi:type="dcterms:W3CDTF">2012-10-21T18:32:46Z</dcterms:created>
  <dcterms:modified xsi:type="dcterms:W3CDTF">2021-06-17T13:28:29Z</dcterms:modified>
</cp:coreProperties>
</file>